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notesMasterIdLst>
    <p:notesMasterId r:id="rId12"/>
  </p:notesMaster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notesMaster" Target="notesMasters/notesMaster1.xml"/><Relationship Id="rId13" Type="http://schemas.openxmlformats.org/officeDocument/2006/relationships/presProps" Target="presProps.xml"/><Relationship Id="rId14" Type="http://schemas.openxmlformats.org/officeDocument/2006/relationships/viewProps" Target="viewProps.xml"/><Relationship Id="rId15" Type="http://schemas.openxmlformats.org/officeDocument/2006/relationships/theme" Target="theme/theme1.xml"/><Relationship Id="rId16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B1D3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731520"/>
            <a:ext cx="109728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1600" b="1" dirty="0">
                <a:solidFill>
                  <a:srgbClr val="38BD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VISANK</a:t>
            </a:r>
            <a:endParaRPr lang="en-US" sz="1600" dirty="0"/>
          </a:p>
        </p:txBody>
      </p:sp>
      <p:sp>
        <p:nvSpPr>
          <p:cNvPr id="3" name="Text 1"/>
          <p:cNvSpPr/>
          <p:nvPr/>
        </p:nvSpPr>
        <p:spPr>
          <a:xfrm>
            <a:off x="457200" y="1828800"/>
            <a:ext cx="109728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36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Schengen Visa Application Guide</a:t>
            </a:r>
            <a:endParaRPr lang="en-US" sz="3600" dirty="0"/>
          </a:p>
        </p:txBody>
      </p:sp>
      <p:sp>
        <p:nvSpPr>
          <p:cNvPr id="4" name="Text 2"/>
          <p:cNvSpPr/>
          <p:nvPr/>
        </p:nvSpPr>
        <p:spPr>
          <a:xfrm>
            <a:off x="457200" y="2926080"/>
            <a:ext cx="109728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1600" dirty="0">
                <a:solidFill>
                  <a:srgbClr val="94A3B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Germany · France · Italy — Complete Step-by-Step for Indian Applicants</a:t>
            </a:r>
            <a:endParaRPr lang="en-US" sz="1600" dirty="0"/>
          </a:p>
        </p:txBody>
      </p:sp>
      <p:sp>
        <p:nvSpPr>
          <p:cNvPr id="5" name="Text 3"/>
          <p:cNvSpPr/>
          <p:nvPr/>
        </p:nvSpPr>
        <p:spPr>
          <a:xfrm>
            <a:off x="457200" y="5943600"/>
            <a:ext cx="109728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1100" dirty="0">
                <a:solidFill>
                  <a:srgbClr val="64748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www.visank.com · support@visank.com · +91-9818821175</a:t>
            </a:r>
            <a:endParaRPr lang="en-US" sz="1100" dirty="0"/>
          </a:p>
        </p:txBody>
      </p:sp>
      <p:sp>
        <p:nvSpPr>
          <p:cNvPr id="6" name="Text 4"/>
          <p:cNvSpPr/>
          <p:nvPr/>
        </p:nvSpPr>
        <p:spPr>
          <a:xfrm>
            <a:off x="457200" y="6309360"/>
            <a:ext cx="109728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900" i="1" dirty="0">
                <a:solidFill>
                  <a:srgbClr val="94A3B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Private consultancy — NOT affiliated with any government, embassy, or immigration authority.</a:t>
            </a:r>
            <a:endParaRPr lang="en-US" sz="9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274320"/>
            <a:ext cx="91440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800" b="1" dirty="0">
                <a:solidFill>
                  <a:srgbClr val="0B1D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Overview</a:t>
            </a:r>
            <a:endParaRPr lang="en-US" sz="2800" dirty="0"/>
          </a:p>
        </p:txBody>
      </p:sp>
      <p:sp>
        <p:nvSpPr>
          <p:cNvPr id="3" name="Text 1"/>
          <p:cNvSpPr/>
          <p:nvPr/>
        </p:nvSpPr>
        <p:spPr>
          <a:xfrm>
            <a:off x="457200" y="1097280"/>
            <a:ext cx="109728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342900" indent="-342900">
              <a:lnSpc>
                <a:spcPct val="140000"/>
              </a:lnSpc>
              <a:buSzPct val="100000"/>
              <a:buChar char="•"/>
            </a:pPr>
            <a:r>
              <a:rPr lang="en-US" sz="1400" dirty="0">
                <a:solidFill>
                  <a:srgbClr val="3333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Schengen visa (Type C) lets you travel across all 29 Schengen countries for up to 90 days in any 180-day period.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457200" y="2194560"/>
            <a:ext cx="109728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342900" indent="-342900">
              <a:lnSpc>
                <a:spcPct val="140000"/>
              </a:lnSpc>
              <a:buSzPct val="100000"/>
              <a:buChar char="•"/>
            </a:pPr>
            <a:r>
              <a:rPr lang="en-US" sz="1400" dirty="0">
                <a:solidFill>
                  <a:srgbClr val="3333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Apply at the consulate of your main destination (most nights) or first point of entry if equal stays.</a:t>
            </a:r>
            <a:endParaRPr lang="en-US" sz="1400" dirty="0"/>
          </a:p>
        </p:txBody>
      </p:sp>
      <p:sp>
        <p:nvSpPr>
          <p:cNvPr id="5" name="Text 3"/>
          <p:cNvSpPr/>
          <p:nvPr/>
        </p:nvSpPr>
        <p:spPr>
          <a:xfrm>
            <a:off x="457200" y="3291840"/>
            <a:ext cx="109728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342900" indent="-342900">
              <a:lnSpc>
                <a:spcPct val="140000"/>
              </a:lnSpc>
              <a:buSzPct val="100000"/>
              <a:buChar char="•"/>
            </a:pPr>
            <a:r>
              <a:rPr lang="en-US" sz="1400" dirty="0">
                <a:solidFill>
                  <a:srgbClr val="3333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Processing: 15 calendar days standard, up to 45 days in peak season. Apply up to 6 months before travel, no later than 15 days before departure.</a:t>
            </a:r>
            <a:endParaRPr lang="en-US" sz="14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0B1D3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274320"/>
            <a:ext cx="91440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8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Why Visank?</a:t>
            </a:r>
            <a:endParaRPr lang="en-US" sz="2800" dirty="0"/>
          </a:p>
        </p:txBody>
      </p:sp>
      <p:sp>
        <p:nvSpPr>
          <p:cNvPr id="3" name="Text 1"/>
          <p:cNvSpPr/>
          <p:nvPr/>
        </p:nvSpPr>
        <p:spPr>
          <a:xfrm>
            <a:off x="457200" y="1097280"/>
            <a:ext cx="109728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lnSpc>
                <a:spcPct val="130000"/>
              </a:lnSpc>
              <a:buNone/>
            </a:pPr>
            <a:r>
              <a:rPr lang="en-US" sz="1400" b="1" dirty="0">
                <a:solidFill>
                  <a:srgbClr val="22C55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  Free dummy flight &amp; hotel reservations — accepted by every consulate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457200" y="1874520"/>
            <a:ext cx="109728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lnSpc>
                <a:spcPct val="130000"/>
              </a:lnSpc>
              <a:buNone/>
            </a:pPr>
            <a:r>
              <a:rPr lang="en-US" sz="1400" b="1" dirty="0">
                <a:solidFill>
                  <a:srgbClr val="22C55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  Dedicated human agent assigned to your case end-to-end</a:t>
            </a:r>
            <a:endParaRPr lang="en-US" sz="1400" dirty="0"/>
          </a:p>
        </p:txBody>
      </p:sp>
      <p:sp>
        <p:nvSpPr>
          <p:cNvPr id="5" name="Text 3"/>
          <p:cNvSpPr/>
          <p:nvPr/>
        </p:nvSpPr>
        <p:spPr>
          <a:xfrm>
            <a:off x="457200" y="2651760"/>
            <a:ext cx="109728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lnSpc>
                <a:spcPct val="130000"/>
              </a:lnSpc>
              <a:buNone/>
            </a:pPr>
            <a:r>
              <a:rPr lang="en-US" sz="1400" b="1" dirty="0">
                <a:solidFill>
                  <a:srgbClr val="22C55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  AI-powered document checker catches errors before submission</a:t>
            </a:r>
            <a:endParaRPr lang="en-US" sz="1400" dirty="0"/>
          </a:p>
        </p:txBody>
      </p:sp>
      <p:sp>
        <p:nvSpPr>
          <p:cNvPr id="6" name="Text 4"/>
          <p:cNvSpPr/>
          <p:nvPr/>
        </p:nvSpPr>
        <p:spPr>
          <a:xfrm>
            <a:off x="457200" y="3429000"/>
            <a:ext cx="109728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lnSpc>
                <a:spcPct val="130000"/>
              </a:lnSpc>
              <a:buNone/>
            </a:pPr>
            <a:r>
              <a:rPr lang="en-US" sz="1400" b="1" dirty="0">
                <a:solidFill>
                  <a:srgbClr val="22C55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  100% service fee refund if your visa is rejected</a:t>
            </a:r>
            <a:endParaRPr lang="en-US" sz="1400" dirty="0"/>
          </a:p>
        </p:txBody>
      </p:sp>
      <p:sp>
        <p:nvSpPr>
          <p:cNvPr id="7" name="Text 5"/>
          <p:cNvSpPr/>
          <p:nvPr/>
        </p:nvSpPr>
        <p:spPr>
          <a:xfrm>
            <a:off x="457200" y="4206240"/>
            <a:ext cx="109728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lnSpc>
                <a:spcPct val="130000"/>
              </a:lnSpc>
              <a:buNone/>
            </a:pPr>
            <a:r>
              <a:rPr lang="en-US" sz="1400" b="1" dirty="0">
                <a:solidFill>
                  <a:srgbClr val="22C55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  Real-time slot monitoring — we pull your appointment forward automatically</a:t>
            </a:r>
            <a:endParaRPr lang="en-US" sz="1400" dirty="0"/>
          </a:p>
        </p:txBody>
      </p:sp>
      <p:sp>
        <p:nvSpPr>
          <p:cNvPr id="8" name="Text 6"/>
          <p:cNvSpPr/>
          <p:nvPr/>
        </p:nvSpPr>
        <p:spPr>
          <a:xfrm>
            <a:off x="457200" y="4983480"/>
            <a:ext cx="109728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lnSpc>
                <a:spcPct val="130000"/>
              </a:lnSpc>
              <a:buNone/>
            </a:pPr>
            <a:r>
              <a:rPr lang="en-US" sz="1400" b="1" dirty="0">
                <a:solidFill>
                  <a:srgbClr val="22C55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  Mock interview prep (US visa) trained on 2,400+ Indian applicant Q&amp;As</a:t>
            </a:r>
            <a:endParaRPr lang="en-US" sz="14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274320"/>
            <a:ext cx="91440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800" b="1" dirty="0">
                <a:solidFill>
                  <a:srgbClr val="0B1D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Fee Breakdown</a:t>
            </a:r>
            <a:endParaRPr lang="en-US" sz="2800" dirty="0"/>
          </a:p>
        </p:txBody>
      </p:sp>
      <p:graphicFrame>
        <p:nvGraphicFramePr>
          <p:cNvPr id="5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457200" y="1005840"/>
          <a:ext cx="10972800" cy="914400"/>
        </p:xfrm>
        <a:graphic>
          <a:graphicData uri="http://schemas.openxmlformats.org/drawingml/2006/table">
            <a:tbl>
              <a:tblPr/>
              <a:tblGrid>
                <a:gridCol w="4114800"/>
                <a:gridCol w="3200400"/>
                <a:gridCol w="3657600"/>
              </a:tblGrid>
              <a:tr h="36576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Item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1D3A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Amount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1D3A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Notes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1D3A"/>
                    </a:solidFill>
                  </a:tcPr>
                </a:tc>
              </a:tr>
              <a:tr h="36576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33333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Consulate fee (adults)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5F9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b="1" dirty="0">
                          <a:solidFill>
                            <a:srgbClr val="33333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EUR 80 (~₹8,280)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5F9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33333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Non-refundable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5F9"/>
                    </a:solidFill>
                  </a:tcPr>
                </a:tc>
              </a:tr>
              <a:tr h="36576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33333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Consulate fee (children 6–12)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5F9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b="1" dirty="0">
                          <a:solidFill>
                            <a:srgbClr val="33333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EUR 45 (~₹4,658)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5F9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33333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Non-refundable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5F9"/>
                    </a:solidFill>
                  </a:tcPr>
                </a:tc>
              </a:tr>
              <a:tr h="36576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33333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Consulate fee (children under 6)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5F9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b="1" dirty="0">
                          <a:solidFill>
                            <a:srgbClr val="33333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Free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5F9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5F9"/>
                    </a:solidFill>
                  </a:tcPr>
                </a:tc>
              </a:tr>
              <a:tr h="36576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33333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VFS / TLS service fee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5F9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b="1" dirty="0">
                          <a:solidFill>
                            <a:srgbClr val="33333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~₹1,806–₹1,944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5F9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33333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Varies by centre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5F9"/>
                    </a:solidFill>
                  </a:tcPr>
                </a:tc>
              </a:tr>
              <a:tr h="36576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33333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Visank service fee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5F9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b="1" dirty="0">
                          <a:solidFill>
                            <a:srgbClr val="33333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₹5,500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5F9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33333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100% refund on rejection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5F9"/>
                    </a:solidFill>
                  </a:tcPr>
                </a:tc>
              </a:tr>
              <a:tr h="36576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33333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Total (adult, standard)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5F9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b="1" dirty="0">
                          <a:solidFill>
                            <a:srgbClr val="33333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~₹15,586–₹15,724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5F9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5F9"/>
                    </a:solidFill>
                  </a:tcPr>
                </a:tc>
              </a:tr>
            </a:tbl>
          </a:graphicData>
        </a:graphic>
      </p:graphicFrame>
      <p:sp>
        <p:nvSpPr>
          <p:cNvPr id="4" name="Text 1"/>
          <p:cNvSpPr/>
          <p:nvPr/>
        </p:nvSpPr>
        <p:spPr>
          <a:xfrm>
            <a:off x="457200" y="5943600"/>
            <a:ext cx="109728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i="1" dirty="0">
                <a:solidFill>
                  <a:srgbClr val="64748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Government/VFS fees are non-refundable. Visank fee: 100% refund on rejection.</a:t>
            </a:r>
            <a:endParaRPr lang="en-US" sz="10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274320"/>
            <a:ext cx="91440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800" b="1" dirty="0">
                <a:solidFill>
                  <a:srgbClr val="0B1D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Step-by-Step Process</a:t>
            </a:r>
            <a:endParaRPr lang="en-US" sz="2800" dirty="0"/>
          </a:p>
        </p:txBody>
      </p:sp>
      <p:sp>
        <p:nvSpPr>
          <p:cNvPr id="3" name="Text 1"/>
          <p:cNvSpPr/>
          <p:nvPr/>
        </p:nvSpPr>
        <p:spPr>
          <a:xfrm>
            <a:off x="457200" y="1005840"/>
            <a:ext cx="109728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500" b="1" dirty="0">
                <a:solidFill>
                  <a:srgbClr val="0B1D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1. Choose Your Lead Country</a:t>
            </a:r>
            <a:endParaRPr lang="en-US" sz="1500" dirty="0"/>
          </a:p>
        </p:txBody>
      </p:sp>
      <p:sp>
        <p:nvSpPr>
          <p:cNvPr id="4" name="Text 2"/>
          <p:cNvSpPr/>
          <p:nvPr/>
        </p:nvSpPr>
        <p:spPr>
          <a:xfrm>
            <a:off x="457200" y="1325880"/>
            <a:ext cx="109728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lnSpc>
                <a:spcPct val="130000"/>
              </a:lnSpc>
              <a:buNone/>
            </a:pPr>
            <a:r>
              <a:rPr lang="en-US" sz="1200" dirty="0">
                <a:solidFill>
                  <a:srgbClr val="5555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Apply at the consulate of the country where you'll spend the most nights. If equal, apply at your first point of entry.</a:t>
            </a:r>
            <a:endParaRPr lang="en-US" sz="1200" dirty="0"/>
          </a:p>
        </p:txBody>
      </p:sp>
      <p:sp>
        <p:nvSpPr>
          <p:cNvPr id="5" name="Text 3"/>
          <p:cNvSpPr/>
          <p:nvPr/>
        </p:nvSpPr>
        <p:spPr>
          <a:xfrm>
            <a:off x="457200" y="2423160"/>
            <a:ext cx="109728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500" b="1" dirty="0">
                <a:solidFill>
                  <a:srgbClr val="0B1D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2. Book a Free Consultation with Visank</a:t>
            </a:r>
            <a:endParaRPr lang="en-US" sz="1500" dirty="0"/>
          </a:p>
        </p:txBody>
      </p:sp>
      <p:sp>
        <p:nvSpPr>
          <p:cNvPr id="6" name="Text 4"/>
          <p:cNvSpPr/>
          <p:nvPr/>
        </p:nvSpPr>
        <p:spPr>
          <a:xfrm>
            <a:off x="457200" y="2743200"/>
            <a:ext cx="109728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lnSpc>
                <a:spcPct val="130000"/>
              </a:lnSpc>
              <a:buNone/>
            </a:pPr>
            <a:r>
              <a:rPr lang="en-US" sz="1200" dirty="0">
                <a:solidFill>
                  <a:srgbClr val="5555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We assess your profile, advise on the strongest application strategy, and assign a dedicated human agent to your case.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3840480"/>
            <a:ext cx="109728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500" b="1" dirty="0">
                <a:solidFill>
                  <a:srgbClr val="0B1D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3. Gather Your Documents</a:t>
            </a:r>
            <a:endParaRPr lang="en-US" sz="1500" dirty="0"/>
          </a:p>
        </p:txBody>
      </p:sp>
      <p:sp>
        <p:nvSpPr>
          <p:cNvPr id="8" name="Text 6"/>
          <p:cNvSpPr/>
          <p:nvPr/>
        </p:nvSpPr>
        <p:spPr>
          <a:xfrm>
            <a:off x="457200" y="4160520"/>
            <a:ext cx="109728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lnSpc>
                <a:spcPct val="130000"/>
              </a:lnSpc>
              <a:buNone/>
            </a:pPr>
            <a:r>
              <a:rPr lang="en-US" sz="1200" dirty="0">
                <a:solidFill>
                  <a:srgbClr val="5555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Passport (3+ months validity after return, 2+ blank pages), two 35×45mm photos (white background, 80% face coverage), last 3 months bank statements showing ≈₹1 lakh per day of stay, salary slips + Form 16 (salaried) or GST registration + 2 years ITR (self-employed), employment/NOC letter, proof of ties to India.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5257800"/>
            <a:ext cx="109728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500" b="1" dirty="0">
                <a:solidFill>
                  <a:srgbClr val="0B1D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4. Visank Prepares Your Dossier</a:t>
            </a:r>
            <a:endParaRPr lang="en-US" sz="1500" dirty="0"/>
          </a:p>
        </p:txBody>
      </p:sp>
      <p:sp>
        <p:nvSpPr>
          <p:cNvPr id="10" name="Text 8"/>
          <p:cNvSpPr/>
          <p:nvPr/>
        </p:nvSpPr>
        <p:spPr>
          <a:xfrm>
            <a:off x="457200" y="5577840"/>
            <a:ext cx="109728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lnSpc>
                <a:spcPct val="130000"/>
              </a:lnSpc>
              <a:buNone/>
            </a:pPr>
            <a:r>
              <a:rPr lang="en-US" sz="1200" dirty="0">
                <a:solidFill>
                  <a:srgbClr val="5555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We fill the Schengen application form, draft your cover letter, generate free dummy flight &amp; hotel reservations (accepted by all consulates), and arrange travel insurance (min EUR 30,000 coverage across all Schengen states).</a:t>
            </a:r>
            <a:endParaRPr lang="en-US" sz="12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274320"/>
            <a:ext cx="91440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800" b="1" dirty="0">
                <a:solidFill>
                  <a:srgbClr val="0B1D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Step-by-Step Process (cont.)</a:t>
            </a:r>
            <a:endParaRPr lang="en-US" sz="2800" dirty="0"/>
          </a:p>
        </p:txBody>
      </p:sp>
      <p:sp>
        <p:nvSpPr>
          <p:cNvPr id="3" name="Text 1"/>
          <p:cNvSpPr/>
          <p:nvPr/>
        </p:nvSpPr>
        <p:spPr>
          <a:xfrm>
            <a:off x="457200" y="1005840"/>
            <a:ext cx="109728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500" b="1" dirty="0">
                <a:solidFill>
                  <a:srgbClr val="0B1D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5. VFS / TLS Appointment</a:t>
            </a:r>
            <a:endParaRPr lang="en-US" sz="1500" dirty="0"/>
          </a:p>
        </p:txBody>
      </p:sp>
      <p:sp>
        <p:nvSpPr>
          <p:cNvPr id="4" name="Text 2"/>
          <p:cNvSpPr/>
          <p:nvPr/>
        </p:nvSpPr>
        <p:spPr>
          <a:xfrm>
            <a:off x="457200" y="1325880"/>
            <a:ext cx="109728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lnSpc>
                <a:spcPct val="130000"/>
              </a:lnSpc>
              <a:buNone/>
            </a:pPr>
            <a:r>
              <a:rPr lang="en-US" sz="1200" dirty="0">
                <a:solidFill>
                  <a:srgbClr val="5555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Visank books your VFS (Germany, Italy) or TLScontact (France) appointment at the nearest centre. We brief you on what to carry and what to expect.</a:t>
            </a:r>
            <a:endParaRPr lang="en-US" sz="1200" dirty="0"/>
          </a:p>
        </p:txBody>
      </p:sp>
      <p:sp>
        <p:nvSpPr>
          <p:cNvPr id="5" name="Text 3"/>
          <p:cNvSpPr/>
          <p:nvPr/>
        </p:nvSpPr>
        <p:spPr>
          <a:xfrm>
            <a:off x="457200" y="2423160"/>
            <a:ext cx="109728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500" b="1" dirty="0">
                <a:solidFill>
                  <a:srgbClr val="0B1D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6. Biometrics &amp; Submission</a:t>
            </a:r>
            <a:endParaRPr lang="en-US" sz="1500" dirty="0"/>
          </a:p>
        </p:txBody>
      </p:sp>
      <p:sp>
        <p:nvSpPr>
          <p:cNvPr id="6" name="Text 4"/>
          <p:cNvSpPr/>
          <p:nvPr/>
        </p:nvSpPr>
        <p:spPr>
          <a:xfrm>
            <a:off x="457200" y="2743200"/>
            <a:ext cx="109728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lnSpc>
                <a:spcPct val="130000"/>
              </a:lnSpc>
              <a:buNone/>
            </a:pPr>
            <a:r>
              <a:rPr lang="en-US" sz="1200" dirty="0">
                <a:solidFill>
                  <a:srgbClr val="5555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Attend the appointment. Your biometrics (fingerprints + photo) are captured, and your dossier is submitted. First-time applicants must appear in person; repeat applicants within 59 months can reuse biometrics.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3840480"/>
            <a:ext cx="109728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500" b="1" dirty="0">
                <a:solidFill>
                  <a:srgbClr val="0B1D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7. Track &amp; Receive</a:t>
            </a:r>
            <a:endParaRPr lang="en-US" sz="1500" dirty="0"/>
          </a:p>
        </p:txBody>
      </p:sp>
      <p:sp>
        <p:nvSpPr>
          <p:cNvPr id="8" name="Text 6"/>
          <p:cNvSpPr/>
          <p:nvPr/>
        </p:nvSpPr>
        <p:spPr>
          <a:xfrm>
            <a:off x="457200" y="4160520"/>
            <a:ext cx="109728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lnSpc>
                <a:spcPct val="130000"/>
              </a:lnSpc>
              <a:buNone/>
            </a:pPr>
            <a:r>
              <a:rPr lang="en-US" sz="1200" dirty="0">
                <a:solidFill>
                  <a:srgbClr val="5555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Visank tracks your application status in real time. Once approved, your stamped passport is couriered back. If additional documents are requested, we help you respond same-day.</a:t>
            </a:r>
            <a:endParaRPr lang="en-US" sz="12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274320"/>
            <a:ext cx="91440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800" b="1" dirty="0">
                <a:solidFill>
                  <a:srgbClr val="0B1D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Documents Required</a:t>
            </a:r>
            <a:endParaRPr lang="en-US" sz="2800" dirty="0"/>
          </a:p>
        </p:txBody>
      </p:sp>
      <p:sp>
        <p:nvSpPr>
          <p:cNvPr id="3" name="Text 1"/>
          <p:cNvSpPr/>
          <p:nvPr/>
        </p:nvSpPr>
        <p:spPr>
          <a:xfrm>
            <a:off x="457200" y="1005840"/>
            <a:ext cx="54864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3333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 Valid passport (3+ months validity after planned return, 2+ blank pages)</a:t>
            </a:r>
            <a:endParaRPr lang="en-US" sz="1100" dirty="0"/>
          </a:p>
        </p:txBody>
      </p:sp>
      <p:sp>
        <p:nvSpPr>
          <p:cNvPr id="4" name="Text 2"/>
          <p:cNvSpPr/>
          <p:nvPr/>
        </p:nvSpPr>
        <p:spPr>
          <a:xfrm>
            <a:off x="457200" y="1389888"/>
            <a:ext cx="54864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3333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 Two passport-size photos (35×45mm, white background, 80% face, no glasses)</a:t>
            </a:r>
            <a:endParaRPr lang="en-US" sz="1100" dirty="0"/>
          </a:p>
        </p:txBody>
      </p:sp>
      <p:sp>
        <p:nvSpPr>
          <p:cNvPr id="5" name="Text 3"/>
          <p:cNvSpPr/>
          <p:nvPr/>
        </p:nvSpPr>
        <p:spPr>
          <a:xfrm>
            <a:off x="457200" y="1773936"/>
            <a:ext cx="54864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3333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 Completed Schengen application form (Visank fills this for you)</a:t>
            </a:r>
            <a:endParaRPr lang="en-US" sz="1100" dirty="0"/>
          </a:p>
        </p:txBody>
      </p:sp>
      <p:sp>
        <p:nvSpPr>
          <p:cNvPr id="6" name="Text 4"/>
          <p:cNvSpPr/>
          <p:nvPr/>
        </p:nvSpPr>
        <p:spPr>
          <a:xfrm>
            <a:off x="457200" y="2157984"/>
            <a:ext cx="54864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3333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 Travel medical insurance (min EUR 30,000 — Visank arranges)</a:t>
            </a:r>
            <a:endParaRPr lang="en-US" sz="1100" dirty="0"/>
          </a:p>
        </p:txBody>
      </p:sp>
      <p:sp>
        <p:nvSpPr>
          <p:cNvPr id="7" name="Text 5"/>
          <p:cNvSpPr/>
          <p:nvPr/>
        </p:nvSpPr>
        <p:spPr>
          <a:xfrm>
            <a:off x="457200" y="2542032"/>
            <a:ext cx="54864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3333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 Round-trip flight itinerary (Visank generates free dummy booking)</a:t>
            </a:r>
            <a:endParaRPr lang="en-US" sz="1100" dirty="0"/>
          </a:p>
        </p:txBody>
      </p:sp>
      <p:sp>
        <p:nvSpPr>
          <p:cNvPr id="8" name="Text 6"/>
          <p:cNvSpPr/>
          <p:nvPr/>
        </p:nvSpPr>
        <p:spPr>
          <a:xfrm>
            <a:off x="457200" y="2926080"/>
            <a:ext cx="54864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3333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 Hotel / accommodation proof (Visank generates free dummy booking)</a:t>
            </a:r>
            <a:endParaRPr lang="en-US" sz="1100" dirty="0"/>
          </a:p>
        </p:txBody>
      </p:sp>
      <p:sp>
        <p:nvSpPr>
          <p:cNvPr id="9" name="Text 7"/>
          <p:cNvSpPr/>
          <p:nvPr/>
        </p:nvSpPr>
        <p:spPr>
          <a:xfrm>
            <a:off x="457200" y="3310128"/>
            <a:ext cx="54864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3333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 Cover letter explaining purpose of visit (Visank drafts)</a:t>
            </a:r>
            <a:endParaRPr lang="en-US" sz="1100" dirty="0"/>
          </a:p>
        </p:txBody>
      </p:sp>
      <p:sp>
        <p:nvSpPr>
          <p:cNvPr id="10" name="Text 8"/>
          <p:cNvSpPr/>
          <p:nvPr/>
        </p:nvSpPr>
        <p:spPr>
          <a:xfrm>
            <a:off x="457200" y="3694176"/>
            <a:ext cx="54864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3333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 Last 3 months bank statements (min ≈₹1 lakh per day of stay)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6217920" y="1005840"/>
            <a:ext cx="54864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3333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 Last 6 months savings account statements</a:t>
            </a:r>
            <a:endParaRPr lang="en-US" sz="1100" dirty="0"/>
          </a:p>
        </p:txBody>
      </p:sp>
      <p:sp>
        <p:nvSpPr>
          <p:cNvPr id="12" name="Text 10"/>
          <p:cNvSpPr/>
          <p:nvPr/>
        </p:nvSpPr>
        <p:spPr>
          <a:xfrm>
            <a:off x="6217920" y="1389888"/>
            <a:ext cx="54864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3333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 Salary slips (last 3 months) + Form 16 — salaried applicants</a:t>
            </a:r>
            <a:endParaRPr lang="en-US" sz="1100" dirty="0"/>
          </a:p>
        </p:txBody>
      </p:sp>
      <p:sp>
        <p:nvSpPr>
          <p:cNvPr id="13" name="Text 11"/>
          <p:cNvSpPr/>
          <p:nvPr/>
        </p:nvSpPr>
        <p:spPr>
          <a:xfrm>
            <a:off x="6217920" y="1773936"/>
            <a:ext cx="54864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3333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 GST registration + last 2 years ITR — self-employed applicants</a:t>
            </a:r>
            <a:endParaRPr lang="en-US" sz="1100" dirty="0"/>
          </a:p>
        </p:txBody>
      </p:sp>
      <p:sp>
        <p:nvSpPr>
          <p:cNvPr id="14" name="Text 12"/>
          <p:cNvSpPr/>
          <p:nvPr/>
        </p:nvSpPr>
        <p:spPr>
          <a:xfrm>
            <a:off x="6217920" y="2157984"/>
            <a:ext cx="54864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3333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 No Objection Certificate (NOC) from employer</a:t>
            </a:r>
            <a:endParaRPr lang="en-US" sz="1100" dirty="0"/>
          </a:p>
        </p:txBody>
      </p:sp>
      <p:sp>
        <p:nvSpPr>
          <p:cNvPr id="15" name="Text 13"/>
          <p:cNvSpPr/>
          <p:nvPr/>
        </p:nvSpPr>
        <p:spPr>
          <a:xfrm>
            <a:off x="6217920" y="2542032"/>
            <a:ext cx="54864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3333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 Employment letter with leave approval</a:t>
            </a:r>
            <a:endParaRPr lang="en-US" sz="1100" dirty="0"/>
          </a:p>
        </p:txBody>
      </p:sp>
      <p:sp>
        <p:nvSpPr>
          <p:cNvPr id="16" name="Text 14"/>
          <p:cNvSpPr/>
          <p:nvPr/>
        </p:nvSpPr>
        <p:spPr>
          <a:xfrm>
            <a:off x="6217920" y="2926080"/>
            <a:ext cx="54864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3333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 Income Tax Returns (last 2 years)</a:t>
            </a:r>
            <a:endParaRPr lang="en-US" sz="1100" dirty="0"/>
          </a:p>
        </p:txBody>
      </p:sp>
      <p:sp>
        <p:nvSpPr>
          <p:cNvPr id="17" name="Text 15"/>
          <p:cNvSpPr/>
          <p:nvPr/>
        </p:nvSpPr>
        <p:spPr>
          <a:xfrm>
            <a:off x="6217920" y="3310128"/>
            <a:ext cx="54864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3333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 Proof of ties to India (property papers, family obligations, etc.)</a:t>
            </a:r>
            <a:endParaRPr lang="en-US" sz="11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274320"/>
            <a:ext cx="91440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800" b="1" dirty="0">
                <a:solidFill>
                  <a:srgbClr val="0B1D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Frequently Asked Questions</a:t>
            </a:r>
            <a:endParaRPr lang="en-US" sz="2800" dirty="0"/>
          </a:p>
        </p:txBody>
      </p:sp>
      <p:sp>
        <p:nvSpPr>
          <p:cNvPr id="3" name="Text 1"/>
          <p:cNvSpPr/>
          <p:nvPr/>
        </p:nvSpPr>
        <p:spPr>
          <a:xfrm>
            <a:off x="457200" y="914400"/>
            <a:ext cx="109728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0B1D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Q: Can I travel to other Schengen countries?</a:t>
            </a:r>
            <a:endParaRPr lang="en-US" sz="1300" dirty="0"/>
          </a:p>
        </p:txBody>
      </p:sp>
      <p:sp>
        <p:nvSpPr>
          <p:cNvPr id="4" name="Text 2"/>
          <p:cNvSpPr/>
          <p:nvPr/>
        </p:nvSpPr>
        <p:spPr>
          <a:xfrm>
            <a:off x="457200" y="1234440"/>
            <a:ext cx="109728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lnSpc>
                <a:spcPct val="130000"/>
              </a:lnSpc>
              <a:buNone/>
            </a:pPr>
            <a:r>
              <a:rPr lang="en-US" sz="1100" dirty="0">
                <a:solidFill>
                  <a:srgbClr val="5555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Yes. A Type C visa lets you travel to all 29 Schengen states. The issuing country must be your main destination or first point of entry.</a:t>
            </a:r>
            <a:endParaRPr lang="en-US" sz="1100" dirty="0"/>
          </a:p>
        </p:txBody>
      </p:sp>
      <p:sp>
        <p:nvSpPr>
          <p:cNvPr id="5" name="Text 3"/>
          <p:cNvSpPr/>
          <p:nvPr/>
        </p:nvSpPr>
        <p:spPr>
          <a:xfrm>
            <a:off x="457200" y="2194560"/>
            <a:ext cx="109728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0B1D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Q: Do I need real flight/hotel bookings?</a:t>
            </a:r>
            <a:endParaRPr lang="en-US" sz="1300" dirty="0"/>
          </a:p>
        </p:txBody>
      </p:sp>
      <p:sp>
        <p:nvSpPr>
          <p:cNvPr id="6" name="Text 4"/>
          <p:cNvSpPr/>
          <p:nvPr/>
        </p:nvSpPr>
        <p:spPr>
          <a:xfrm>
            <a:off x="457200" y="2514600"/>
            <a:ext cx="109728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lnSpc>
                <a:spcPct val="130000"/>
              </a:lnSpc>
              <a:buNone/>
            </a:pPr>
            <a:r>
              <a:rPr lang="en-US" sz="1100" dirty="0">
                <a:solidFill>
                  <a:srgbClr val="5555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No. Visank generates dummy reservations for free — accepted by all Schengen consulates. Book real flights only after approval.</a:t>
            </a:r>
            <a:endParaRPr lang="en-US" sz="1100" dirty="0"/>
          </a:p>
        </p:txBody>
      </p:sp>
      <p:sp>
        <p:nvSpPr>
          <p:cNvPr id="7" name="Text 5"/>
          <p:cNvSpPr/>
          <p:nvPr/>
        </p:nvSpPr>
        <p:spPr>
          <a:xfrm>
            <a:off x="457200" y="3474720"/>
            <a:ext cx="109728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0B1D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Q: What bank balance do I need?</a:t>
            </a:r>
            <a:endParaRPr lang="en-US" sz="1300" dirty="0"/>
          </a:p>
        </p:txBody>
      </p:sp>
      <p:sp>
        <p:nvSpPr>
          <p:cNvPr id="8" name="Text 6"/>
          <p:cNvSpPr/>
          <p:nvPr/>
        </p:nvSpPr>
        <p:spPr>
          <a:xfrm>
            <a:off x="457200" y="3794760"/>
            <a:ext cx="109728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lnSpc>
                <a:spcPct val="130000"/>
              </a:lnSpc>
              <a:buNone/>
            </a:pPr>
            <a:r>
              <a:rPr lang="en-US" sz="1100" dirty="0">
                <a:solidFill>
                  <a:srgbClr val="5555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Approximately EUR 55 per day of stay. Show 3 months of bank statements with a consistent balance.</a:t>
            </a:r>
            <a:endParaRPr lang="en-US" sz="1100" dirty="0"/>
          </a:p>
        </p:txBody>
      </p:sp>
      <p:sp>
        <p:nvSpPr>
          <p:cNvPr id="9" name="Text 7"/>
          <p:cNvSpPr/>
          <p:nvPr/>
        </p:nvSpPr>
        <p:spPr>
          <a:xfrm>
            <a:off x="457200" y="4754880"/>
            <a:ext cx="109728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0B1D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Q: How early can I apply?</a:t>
            </a:r>
            <a:endParaRPr lang="en-US" sz="1300" dirty="0"/>
          </a:p>
        </p:txBody>
      </p:sp>
      <p:sp>
        <p:nvSpPr>
          <p:cNvPr id="10" name="Text 8"/>
          <p:cNvSpPr/>
          <p:nvPr/>
        </p:nvSpPr>
        <p:spPr>
          <a:xfrm>
            <a:off x="457200" y="5074920"/>
            <a:ext cx="109728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lnSpc>
                <a:spcPct val="130000"/>
              </a:lnSpc>
              <a:buNone/>
            </a:pPr>
            <a:r>
              <a:rPr lang="en-US" sz="1100" dirty="0">
                <a:solidFill>
                  <a:srgbClr val="5555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Up to 6 months before travel, no later than 15 days before departure. Earlier is better.</a:t>
            </a:r>
            <a:endParaRPr lang="en-US" sz="11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274320"/>
            <a:ext cx="91440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800" b="1" dirty="0">
                <a:solidFill>
                  <a:srgbClr val="0B1D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FAQs (cont.)</a:t>
            </a:r>
            <a:endParaRPr lang="en-US" sz="2800" dirty="0"/>
          </a:p>
        </p:txBody>
      </p:sp>
      <p:sp>
        <p:nvSpPr>
          <p:cNvPr id="3" name="Text 1"/>
          <p:cNvSpPr/>
          <p:nvPr/>
        </p:nvSpPr>
        <p:spPr>
          <a:xfrm>
            <a:off x="457200" y="914400"/>
            <a:ext cx="109728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0B1D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Q: What if my visa is delayed?</a:t>
            </a:r>
            <a:endParaRPr lang="en-US" sz="1300" dirty="0"/>
          </a:p>
        </p:txBody>
      </p:sp>
      <p:sp>
        <p:nvSpPr>
          <p:cNvPr id="4" name="Text 2"/>
          <p:cNvSpPr/>
          <p:nvPr/>
        </p:nvSpPr>
        <p:spPr>
          <a:xfrm>
            <a:off x="457200" y="1234440"/>
            <a:ext cx="109728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lnSpc>
                <a:spcPct val="130000"/>
              </a:lnSpc>
              <a:buNone/>
            </a:pPr>
            <a:r>
              <a:rPr lang="en-US" sz="1100" dirty="0">
                <a:solidFill>
                  <a:srgbClr val="5555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Visank waives our entire service fee if processing exceeds the guaranteed timeline.</a:t>
            </a:r>
            <a:endParaRPr lang="en-US" sz="1100" dirty="0"/>
          </a:p>
        </p:txBody>
      </p:sp>
      <p:sp>
        <p:nvSpPr>
          <p:cNvPr id="5" name="Text 3"/>
          <p:cNvSpPr/>
          <p:nvPr/>
        </p:nvSpPr>
        <p:spPr>
          <a:xfrm>
            <a:off x="457200" y="2194560"/>
            <a:ext cx="109728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0B1D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Q: What about rejection?</a:t>
            </a:r>
            <a:endParaRPr lang="en-US" sz="1300" dirty="0"/>
          </a:p>
        </p:txBody>
      </p:sp>
      <p:sp>
        <p:nvSpPr>
          <p:cNvPr id="6" name="Text 4"/>
          <p:cNvSpPr/>
          <p:nvPr/>
        </p:nvSpPr>
        <p:spPr>
          <a:xfrm>
            <a:off x="457200" y="2514600"/>
            <a:ext cx="109728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lnSpc>
                <a:spcPct val="130000"/>
              </a:lnSpc>
              <a:buNone/>
            </a:pPr>
            <a:r>
              <a:rPr lang="en-US" sz="1100" dirty="0">
                <a:solidFill>
                  <a:srgbClr val="5555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100% refund of the Visank service fee. Consulate fees are non-refundable per embassy policy.</a:t>
            </a:r>
            <a:endParaRPr lang="en-US" sz="11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0B1D3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828800"/>
            <a:ext cx="109728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4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Ready to Start?</a:t>
            </a:r>
            <a:endParaRPr lang="en-US" sz="4000" dirty="0"/>
          </a:p>
        </p:txBody>
      </p:sp>
      <p:sp>
        <p:nvSpPr>
          <p:cNvPr id="3" name="Text 1"/>
          <p:cNvSpPr/>
          <p:nvPr/>
        </p:nvSpPr>
        <p:spPr>
          <a:xfrm>
            <a:off x="457200" y="3017520"/>
            <a:ext cx="109728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800" dirty="0">
                <a:solidFill>
                  <a:srgbClr val="38BD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Visit visank.com or call +91-9818821175</a:t>
            </a:r>
            <a:endParaRPr lang="en-US" sz="1800" dirty="0"/>
          </a:p>
        </p:txBody>
      </p:sp>
      <p:sp>
        <p:nvSpPr>
          <p:cNvPr id="4" name="Text 2"/>
          <p:cNvSpPr/>
          <p:nvPr/>
        </p:nvSpPr>
        <p:spPr>
          <a:xfrm>
            <a:off x="457200" y="3566160"/>
            <a:ext cx="109728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94A3B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support@visank.com</a:t>
            </a:r>
            <a:endParaRPr lang="en-US" sz="1400" dirty="0"/>
          </a:p>
        </p:txBody>
      </p:sp>
      <p:sp>
        <p:nvSpPr>
          <p:cNvPr id="5" name="Text 3"/>
          <p:cNvSpPr/>
          <p:nvPr/>
        </p:nvSpPr>
        <p:spPr>
          <a:xfrm>
            <a:off x="457200" y="4572000"/>
            <a:ext cx="109728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300" b="1" dirty="0">
                <a:solidFill>
                  <a:srgbClr val="22C55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Free dummy reservations · Dedicated human agent · 100% refund on rejection</a:t>
            </a:r>
            <a:endParaRPr lang="en-US" sz="1300" dirty="0"/>
          </a:p>
        </p:txBody>
      </p:sp>
      <p:sp>
        <p:nvSpPr>
          <p:cNvPr id="6" name="Text 4"/>
          <p:cNvSpPr/>
          <p:nvPr/>
        </p:nvSpPr>
        <p:spPr>
          <a:xfrm>
            <a:off x="457200" y="6217920"/>
            <a:ext cx="109728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i="1" dirty="0">
                <a:solidFill>
                  <a:srgbClr val="64748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© 2026 Visank (Elume Nuvotech Pvt Ltd) · Private consultancy — not a government service</a:t>
            </a:r>
            <a:endParaRPr lang="en-US" sz="9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10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3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Schengen Visa Application Guide</dc:title>
  <dc:subject>PptxGenJS Presentation</dc:subject>
  <dc:creator>Visank</dc:creator>
  <cp:lastModifiedBy>Visank</cp:lastModifiedBy>
  <cp:revision>1</cp:revision>
  <dcterms:created xsi:type="dcterms:W3CDTF">2026-05-13T08:23:28Z</dcterms:created>
  <dcterms:modified xsi:type="dcterms:W3CDTF">2026-05-13T08:23:28Z</dcterms:modified>
</cp:coreProperties>
</file>