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D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731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38BD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457200" y="18288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 Visa Application Guide</a:t>
            </a:r>
            <a:endParaRPr lang="en-US" sz="3600" dirty="0"/>
          </a:p>
        </p:txBody>
      </p:sp>
      <p:sp>
        <p:nvSpPr>
          <p:cNvPr id="4" name="Text 2"/>
          <p:cNvSpPr/>
          <p:nvPr/>
        </p:nvSpPr>
        <p:spPr>
          <a:xfrm>
            <a:off x="457200" y="29260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B1/B2, F-1 &amp; Petition-Based — Complete Step-by-Step for Indian Applicants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457200" y="59436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www.visank.com · support@visank.com · +91-9818821175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457200" y="63093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Private consultancy — NOT affiliated with any government, embassy, or immigration authority.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Overview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972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40000"/>
              </a:lnSpc>
              <a:buSzPct val="100000"/>
              <a:buChar char="•"/>
            </a:pPr>
            <a:r>
              <a:rPr lang="en-US" sz="14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US visa process is embassy-direct — no VFS middleman. Applications go through ustraveldocs.com.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457200" y="21945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40000"/>
              </a:lnSpc>
              <a:buSzPct val="100000"/>
              <a:buChar char="•"/>
            </a:pPr>
            <a:r>
              <a:rPr lang="en-US" sz="14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B1/B2 (tourist/business) is the most common category. Valid up to 10 years, multiple entry, max 6 months per visit.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457200" y="3291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40000"/>
              </a:lnSpc>
              <a:buSzPct val="100000"/>
              <a:buChar char="•"/>
            </a:pPr>
            <a:r>
              <a:rPr lang="en-US" sz="14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bottleneck is the consular interview slot. Wait times range from ~1.5 months (Chennai) to ~9.5 months (Mumbai) as of early 2026.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B1D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Visank?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972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Free dummy flight &amp; hotel reservations — accepted by every consulate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457200" y="1874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Dedicated human agent assigned to your case end-to-end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457200" y="26517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AI-powered document checker catches errors before submission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457200" y="34290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100% service fee refund if your visa is rejected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457200" y="42062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Real-time slot monitoring — we pull your appointment forward automatically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57200" y="49834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Mock interview prep (US visa) trained on 2,400+ Indian applicant Q&amp;As</a:t>
            </a: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Fee Breakdown</a:t>
            </a:r>
            <a:endParaRPr lang="en-US" sz="28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005840"/>
          <a:ext cx="10972800" cy="914400"/>
        </p:xfrm>
        <a:graphic>
          <a:graphicData uri="http://schemas.openxmlformats.org/drawingml/2006/table">
            <a:tbl>
              <a:tblPr/>
              <a:tblGrid>
                <a:gridCol w="4114800"/>
                <a:gridCol w="3200400"/>
                <a:gridCol w="3657600"/>
              </a:tblGrid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Item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Amount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Notes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1D3A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B1/B2 Tourist &amp; Business (MRV fee)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USD 185 (~₹15,725)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Non-refundable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F-1 Student (MRV fee)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USD 185 (~₹15,725)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Non-refundable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F-1 SEVIS I-901 fee (paid separately to DHS)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USD 350 (~₹29,750)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Non-refundable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H/L/O/P Petition-Based (MRV fee)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USD 205 (~₹17,425)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Non-refundable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Visank service fee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₹5,500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 refund on rejection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 (B1/B2 standard)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~₹21,225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MRV + Visank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457200" y="59436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Government/VFS fees are non-refundable. Visank fee: 100% refund on rejection.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Interview Wait Times (2026)</a:t>
            </a:r>
            <a:endParaRPr lang="en-US" sz="28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005840"/>
          <a:ext cx="1097280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3657600"/>
                <a:gridCol w="3657600"/>
              </a:tblGrid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Consulate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Wait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Status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1D3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Chennai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~1.5 months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Slots available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Kolkata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~4 months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Tight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Delhi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~6.5 months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Very tight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Hyderabad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~7.5 months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Very tight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Mumbai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~9.5 months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3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Very tight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457200" y="45720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 monitors all consulates and advises on the optimal city for your timeline.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Step-by-Step Process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05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Book a Free Consultation with Visank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457200" y="13258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assess your profile, recommend the right visa category (B1/B2, F-1, H-1B, etc.), and assign a dedicated human agent. We also advise on which consulate has the shortest interview wait.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457200" y="24231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Fill the DS-160 Application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457200" y="27432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Visank's AI-powered system fills your DS-160 with OCR-pulled passport data and validates against 84 consular rules before submission. Every field is human-reviewed.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38404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Pay the MRV Fee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457200" y="4160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USD 185 for B1/B2 or USD 205 for petition-based categories. Paid via ustraveldocs.com. Visank links your MRV receipt to your appointment ID automatically.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52578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Schedule Biometrics &amp; Interview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457200" y="5577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 books your OFC (biometrics) and consular interview slots. Our slot watcher polls ustraveldocs.com every 60 seconds and auto-rebooks when an earlier slot opens — pulling your appointment forward.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Step-by-Step Process (cont.)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05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Attend OFC Biometrics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457200" y="13258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Visit the Offsite Facilitation Centre for fingerprint capture. Visank sends you a checklist keyed to your visa class 24 hours before, so you know exactly what to carry.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457200" y="24231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 Attend the Consular Interview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457200" y="27432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 prepares you with a mock interview briefing trained on 2,400+ Indian applicant Q&amp;A pairs. We surface your three weakest answers so you can strengthen them before the real interview.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38404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 Receive Your Stamped Passport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457200" y="4160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After approval, your passport is couriered back. Visank tracks the courier via webhook integration and pushes status updates to your dashboard and SMS.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Documents — B1/B2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05840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Valid passport (6+ months validity) + all previous passports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457200" y="1389888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DS-160 confirmation page (Visank fills this)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57200" y="1773936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MRV fee receipt (USD 185)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457200" y="2157984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Passport photo (5×5cm, white background, recent)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457200" y="2542032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Last 6 months bank statements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457200" y="2926080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Income Tax Returns (last 3 years)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6217920" y="1005840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Fixed deposits / property / asset proof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6217920" y="1389888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Employment letter or business ownership proof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6217920" y="1773936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Travel purpose letter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6217920" y="2157984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Family ties documentation (spouse, children, property in India)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6217920" y="2542032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Previous US visa copies (if applicable)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Documents — F-1 Student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05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Valid passport (6+ months validity)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457200" y="14630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DS-160 confirmation page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457200" y="19202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I-20 from SEVP-approved institution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457200" y="23774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SEVIS I-901 fee receipt (USD 350)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28346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MRV fee receipt (USD 185)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457200" y="3291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Passport photo (5×5cm, white background)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37490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Proof of funds for first year of study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457200" y="42062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Academic transcripts and standardized test scores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457200" y="46634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Strong ties to India documentation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Frequently Asked Questions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9144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Is an interview mandatory?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457200" y="12344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Yes. No exceptions for first-time Indian applicants. Dropbox (interview waiver) is available for some renewals meeting specific criteria.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57200" y="21945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Why does it take so long?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200" y="25146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bottleneck is interview slot availability, not paperwork. The US doesn't use VFS — everything goes through ustraveldocs.com, OFC biometrics, then embassy interview.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457200" y="34747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Can I get visa-on-arrival?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457200" y="37947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No. There is no VoA or ESTA for Indian passport holders. You must apply in advance.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457200" y="47548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What's the refund policy?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457200" y="50749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 refunds 100% of our ₹5,500 service fee if your visa is rejected — including 221(g) administrative processing cases.</a:t>
            </a:r>
            <a:endParaRPr lang="en-US" sz="1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FAQs (cont.)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9144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Which consulate should I pick?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457200" y="12344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Chennai has the shortest wait (~1.5 months). Mumbai is the longest (~9.5 months). Visank advises on the optimal city based on your timeline.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57200" y="21945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How long is a B1/B2 visa valid?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200" y="25146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Typically 10 years, multiple entry, with a maximum stay of 6 months per visit (determined by CBP at arrival).</a:t>
            </a:r>
            <a:endParaRPr lang="en-US" sz="11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B1D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Ready to Start?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457200" y="3017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38BD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Visit visank.com or call +91-9818821175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457200" y="35661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support@visank.com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457200" y="45720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Free dummy reservations · Dedicated human agent · 100% refund on rejection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200" y="62179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© 2026 Visank (Elume Nuvotech Pvt Ltd) · Private consultancy — not a government service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 Visa Application Guide</dc:title>
  <dc:subject>PptxGenJS Presentation</dc:subject>
  <dc:creator>Visank</dc:creator>
  <cp:lastModifiedBy>Visank</cp:lastModifiedBy>
  <cp:revision>1</cp:revision>
  <dcterms:created xsi:type="dcterms:W3CDTF">2026-05-13T08:23:28Z</dcterms:created>
  <dcterms:modified xsi:type="dcterms:W3CDTF">2026-05-13T08:23:28Z</dcterms:modified>
</cp:coreProperties>
</file>